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257" r:id="rId3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4" d="100"/>
          <a:sy n="64" d="100"/>
        </p:scale>
        <p:origin x="-108" y="-79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Relationship Id="rId52" Type="http://schemas.openxmlformats.org/officeDocument/2006/relationships/slide" Target="slides/slide44.xml"/><Relationship Id="rId53" Type="http://schemas.openxmlformats.org/officeDocument/2006/relationships/slide" Target="slides/slide45.xml"/><Relationship Id="rId54" Type="http://schemas.openxmlformats.org/officeDocument/2006/relationships/slide" Target="slides/slide46.xml"/><Relationship Id="rId55" Type="http://schemas.openxmlformats.org/officeDocument/2006/relationships/slide" Target="slides/slide47.xml"/><Relationship Id="rId56" Type="http://schemas.openxmlformats.org/officeDocument/2006/relationships/slide" Target="slides/slide48.xml"/><Relationship Id="rId57" Type="http://schemas.openxmlformats.org/officeDocument/2006/relationships/slide" Target="slides/slide49.xml"/><Relationship Id="rId58" Type="http://schemas.openxmlformats.org/officeDocument/2006/relationships/slide" Target="slides/slide50.xml"/><Relationship Id="rId59" Type="http://schemas.openxmlformats.org/officeDocument/2006/relationships/slide" Target="slides/slide51.xml"/><Relationship Id="rId60" Type="http://schemas.openxmlformats.org/officeDocument/2006/relationships/slide" Target="slides/slide52.xml"/><Relationship Id="rId61" Type="http://schemas.openxmlformats.org/officeDocument/2006/relationships/slide" Target="slides/slide53.xml"/><Relationship Id="rId62" Type="http://schemas.openxmlformats.org/officeDocument/2006/relationships/slide" Target="slides/slide54.xml"/><Relationship Id="rId63" Type="http://schemas.openxmlformats.org/officeDocument/2006/relationships/slide" Target="slides/slide55.xml"/><Relationship Id="rId64" Type="http://schemas.openxmlformats.org/officeDocument/2006/relationships/slide" Target="slides/slide56.xml"/><Relationship Id="rId65" Type="http://schemas.openxmlformats.org/officeDocument/2006/relationships/slide" Target="slides/slide57.xml"/><Relationship Id="rId66" Type="http://schemas.openxmlformats.org/officeDocument/2006/relationships/slide" Target="slides/slide58.xml"/><Relationship Id="rId67" Type="http://schemas.openxmlformats.org/officeDocument/2006/relationships/slide" Target="slides/slide59.xml"/><Relationship Id="rId68" Type="http://schemas.openxmlformats.org/officeDocument/2006/relationships/slide" Target="slides/slide60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4/8/2013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4/8/2013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NIST SP 800-63B: Authentication and Authenticator Management: https://pages.nist.gov/800-63-4/sp800-63b.html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Uber: Security update (September 2022): https://www.uber.com/newsroom/security-update/</a:t>
            </a:r>
          </a:p>
          <a:p>
            <a:r>
              <a:t>Microsoft: How number matching works in MFA: https://learn.microsoft.com/en-us/entra/identity/authentication/how-to-mfa-number-match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FIDO Alliance: Passkeys: https://fidoalliance.org/passkeys/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Linux manual page: getfacl: https://man7.org/linux/man-pages/man1/getfacl.1.html</a:t>
            </a:r>
          </a:p>
          <a:p>
            <a:r>
              <a:t>Microsoft: User Account Control: https://learn.microsoft.com/en-us/windows/security/application-security/application-control/user-account-control/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Red Hat: What is SELinux?: https://www.redhat.com/en/topics/linux/what-is-selinux</a:t>
            </a:r>
          </a:p>
          <a:p>
            <a:r>
              <a:t>Ubuntu: AppArmor: https://ubuntu.com/server/docs/how-to/security/apparmor/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Secure boot: https://learn.microsoft.com/en-us/windows-hardware/design/device-experiences/oem-secure-boot</a:t>
            </a:r>
          </a:p>
          <a:p>
            <a:r>
              <a:t>Microsoft: Trusted Platform Module overview: https://learn.microsoft.com/en-us/windows/security/hardware-security/tpm/trusted-platform-module-overview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Debian: SecureBoot: https://wiki.debian.org/SecureBoot</a:t>
            </a:r>
          </a:p>
          <a:p>
            <a:r>
              <a:t>Free Software Foundation: Secure Boot vs Restricted Boot: https://www.fsf.org/campaigns/secure-boot-vs-restricted-boot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Riot Games: Vanguard error codes: https://support.riotgames.com/en-us/riot/performance/vanguard-error-codes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Guidance for investigating BlackLotus: https://www.microsoft.com/en-us/security/blog/2023/04/11/guidance-for-investigating-attacks-using-cve-2022-21894-the-blacklotus-campaign/</a:t>
            </a:r>
          </a:p>
          <a:p>
            <a:r>
              <a:t>Binarly: PKfail: https://www.binarly.io/blog/pkfail-untrusted-platform-keys-undermine-secure-boot</a:t>
            </a:r>
          </a:p>
          <a:p>
            <a:r>
              <a:t>Microsoft: BitLocker countermeasures: https://learn.microsoft.com/en-us/windows/security/operating-system-security/data-protection/bitlocker/countermeasures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CISA: Known Exploited Vulnerabilities Catalog: https://www.cisa.gov/known-exploited-vulnerabilities-catalog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Helping our customers through the CrowdStrike outage: https://blogs.microsoft.com/blog/2024/07/20/helping-our-customers-through-the-crowdstrike-outage/</a:t>
            </a:r>
          </a:p>
          <a:p>
            <a:r>
              <a:t>CrowdStrike: Preliminary post incident report: https://www.crowdstrike.com/en-us/blog/falcon-content-update-preliminary-post-incident-report/</a:t>
            </a:r>
          </a:p>
          <a:p>
            <a:r>
              <a:t>Microsoft: Windows security and resiliency: https://blogs.windows.com/windowsexperience/2024/11/19/windows-security-and-resiliency-protecting-your-business/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CISA: #StopRansomware Guide: https://www.cisa.gov/stopransomware/ransomware-guide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Andres Freund: backdoor in upstream xz/liblzma (oss-security): https://www.openwall.com/lists/oss-security/2024/03/29/4</a:t>
            </a:r>
          </a:p>
          <a:p>
            <a:r>
              <a:t>NIST NVD: CVE-2024-3094: https://nvd.nist.gov/vuln/detail/CVE-2024-3094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Defender Antivirus in Windows: https://learn.microsoft.com/en-us/defender-endpoint/microsoft-defender-antivirus-windows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NIST: FIPS 203, post-quantum key encapsulation: https://csrc.nist.gov/pubs/fips/203/final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Encrypt: How it works: https://letsencrypt.org/how-it-works/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WireGuard: https://www.wireguard.com/</a:t>
            </a:r>
          </a:p>
          <a:p>
            <a:r>
              <a:t>Wi-Fi Alliance: Security: https://www.wi-fi.org/security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Update on Recall security and privacy architecture: https://blogs.windows.com/windowsexperience/2024/09/27/update-on-recall-security-and-privacy-architecture/</a:t>
            </a:r>
          </a:p>
          <a:p>
            <a:r>
              <a:t>Apple: Private Cloud Compute: https://security.apple.com/blog/private-cloud-compute/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FBI IC3: Criminals use generative AI to facilitate financial fraud (2024): https://www.ic3.gov/PSA/2024/PSA241203</a:t>
            </a:r>
          </a:p>
          <a:p>
            <a:r>
              <a:t>CNN: Finance worker pays out $25 million after video call with deepfake CFO: https://www.cnn.com/2024/02/04/asia/deepfake-cfo-scam-hong-kong-intl-hnk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OWASP: LLM01 Prompt Injection: https://genai.owasp.org/llmrisk/llm01-prompt-injection/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Security and Protection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Week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Security?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All security starts with two questions: who do you trust, and how much?</a:t>
            </a:r>
          </a:p>
          <a:p>
            <a:pPr lvl="1"/>
            <a:r>
              <a:rPr sz="1800"/>
              <a:t>Your answers become a security policy: the rules for who can do what</a:t>
            </a:r>
          </a:p>
          <a:p>
            <a:pPr/>
            <a:r>
              <a:rPr sz="2000"/>
              <a:t>The </a:t>
            </a:r>
            <a:r>
              <a:rPr u="sng" sz="2000"/>
              <a:t>CIA triad</a:t>
            </a:r>
            <a:r>
              <a:rPr sz="2000"/>
              <a:t>: the three goals of security</a:t>
            </a:r>
          </a:p>
          <a:p>
            <a:pPr lvl="1"/>
            <a:r>
              <a:rPr u="sng" sz="1800"/>
              <a:t>Confidentiality</a:t>
            </a:r>
            <a:r>
              <a:rPr sz="1800"/>
              <a:t>: only the right people can see it. Your grades aren't public</a:t>
            </a:r>
          </a:p>
          <a:p>
            <a:pPr lvl="1"/>
            <a:r>
              <a:rPr u="sng" sz="1800"/>
              <a:t>Integrity</a:t>
            </a:r>
            <a:r>
              <a:rPr sz="1800"/>
              <a:t>: nobody can secretly change it. Nobody edits your grade after it's posted</a:t>
            </a:r>
          </a:p>
          <a:p>
            <a:pPr lvl="1"/>
            <a:r>
              <a:rPr u="sng" sz="1800"/>
              <a:t>Availability</a:t>
            </a:r>
            <a:r>
              <a:rPr sz="1800"/>
              <a:t>: it works when you need it. The learning system is up the night an assignment is due</a:t>
            </a:r>
          </a:p>
          <a:p>
            <a:pPr/>
            <a:r>
              <a:rPr sz="2000"/>
              <a:t>It's easier to protect against accidents than against someone who is trying to break in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Security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Authentication</a:t>
            </a:r>
            <a:r>
              <a:rPr sz="2200"/>
              <a:t>: proving who you are</a:t>
            </a:r>
          </a:p>
          <a:p>
            <a:pPr/>
            <a:r>
              <a:rPr u="sng" sz="2200"/>
              <a:t>Protection</a:t>
            </a:r>
            <a:r>
              <a:rPr sz="2200"/>
              <a:t> (access control): deciding what you are allowed to do</a:t>
            </a:r>
          </a:p>
          <a:p>
            <a:pPr/>
            <a:r>
              <a:rPr u="sng" sz="2200"/>
              <a:t>Isolation</a:t>
            </a:r>
            <a:r>
              <a:rPr sz="2200"/>
              <a:t>: keeping programs from interfering with each other</a:t>
            </a:r>
          </a:p>
          <a:p>
            <a:pPr/>
            <a:r>
              <a:rPr u="sng" sz="2200"/>
              <a:t>Secure communication</a:t>
            </a:r>
            <a:r>
              <a:rPr sz="2200"/>
              <a:t>: protecting data as it travels</a:t>
            </a:r>
          </a:p>
          <a:p>
            <a:pPr/>
            <a:r>
              <a:rPr u="sng" sz="2200"/>
              <a:t>Physical security</a:t>
            </a:r>
            <a:r>
              <a:rPr sz="2200"/>
              <a:t>: locks, cameras, and who can touch the hardware</a:t>
            </a:r>
          </a:p>
          <a:p>
            <a:pPr/>
            <a:r>
              <a:rPr u="sng" sz="2200"/>
              <a:t>People</a:t>
            </a:r>
            <a:r>
              <a:rPr sz="2200"/>
              <a:t>: often both the strongest and the weakest part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Authentication: Proving Who You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Three kinds of factors:</a:t>
            </a:r>
          </a:p>
          <a:p>
            <a:pPr lvl="1"/>
            <a:r>
              <a:rPr u="sng" sz="1800"/>
              <a:t>Something you know</a:t>
            </a:r>
            <a:r>
              <a:rPr sz="1800"/>
              <a:t>: a password or PIN</a:t>
            </a:r>
          </a:p>
          <a:p>
            <a:pPr lvl="1"/>
            <a:r>
              <a:rPr u="sng" sz="1800"/>
              <a:t>Something you have</a:t>
            </a:r>
            <a:r>
              <a:rPr sz="1800"/>
              <a:t>: your phone, a security key, or a bank card</a:t>
            </a:r>
          </a:p>
          <a:p>
            <a:pPr lvl="1"/>
            <a:r>
              <a:rPr u="sng" sz="1800"/>
              <a:t>Something you are</a:t>
            </a:r>
            <a:r>
              <a:rPr sz="1800"/>
              <a:t>: a fingerprint or your face</a:t>
            </a:r>
          </a:p>
          <a:p>
            <a:pPr/>
            <a:r>
              <a:rPr sz="2000"/>
              <a:t>Multi-factor means two different kinds. Two passwords are still only one factor</a:t>
            </a:r>
          </a:p>
          <a:p>
            <a:pPr/>
            <a:r>
              <a:rPr sz="2000"/>
              <a:t>Examples: a bank card plus a PIN, or a password plus a code from your phone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Passwords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Current NIST guidance for passwords:</a:t>
            </a:r>
          </a:p>
          <a:p>
            <a:pPr lvl="1"/>
            <a:r>
              <a:rPr sz="1600"/>
              <a:t>Length matters most: at least 15 characters when a password is the only factor</a:t>
            </a:r>
          </a:p>
          <a:p>
            <a:pPr lvl="1"/>
            <a:r>
              <a:rPr sz="1600"/>
              <a:t>No forced mixes of symbols and numbers, and no forced changes every few months</a:t>
            </a:r>
          </a:p>
          <a:p>
            <a:pPr lvl="1"/>
            <a:r>
              <a:rPr sz="1600"/>
              <a:t>Check new passwords against lists of common and breached passwords</a:t>
            </a:r>
          </a:p>
          <a:p>
            <a:pPr/>
            <a:r>
              <a:rPr sz="1800"/>
              <a:t>A password manager makes long, unique passwords for every account possible</a:t>
            </a:r>
          </a:p>
          <a:p>
            <a:pPr/>
            <a:r>
              <a:rPr sz="1800"/>
              <a:t>Weaknesses: reused passwords, breaches, phishing sites that steal them, and guessable choices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Multi-Factor Authentication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From weakest to strongest:</a:t>
            </a:r>
          </a:p>
          <a:p>
            <a:pPr lvl="1"/>
            <a:r>
              <a:rPr sz="1600"/>
              <a:t>Text message codes: better than nothing, but a SIM swap scam can steal your number</a:t>
            </a:r>
          </a:p>
          <a:p>
            <a:pPr lvl="1"/>
            <a:r>
              <a:rPr sz="1600"/>
              <a:t>Authenticator apps and push approvals</a:t>
            </a:r>
          </a:p>
          <a:p>
            <a:pPr lvl="1"/>
            <a:r>
              <a:rPr sz="1600"/>
              <a:t>Security keys and passkeys: built to resist phishing</a:t>
            </a:r>
          </a:p>
          <a:p>
            <a:pPr/>
            <a:r>
              <a:rPr sz="1800"/>
              <a:t>Weakness: MFA fatigue. In 2022, an attacker kept sending login approvals to an Uber contractor until one was accepted</a:t>
            </a:r>
          </a:p>
          <a:p>
            <a:pPr lvl="1"/>
            <a:r>
              <a:rPr sz="1600"/>
              <a:t>Number matching, where you type the number shown on screen, makes this much harder</a:t>
            </a:r>
          </a:p>
          <a:p>
            <a:pPr/>
            <a:r>
              <a:rPr b="1" sz="1800"/>
              <a:t>Historical note:</a:t>
            </a:r>
            <a:r>
              <a:rPr sz="1800"/>
              <a:t> key-fob code generators like RSA SecurID were common at work. Still worth knowing because many companies still use them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Passkeys and Biometrics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Passkeys</a:t>
            </a:r>
            <a:r>
              <a:rPr sz="1800"/>
              <a:t> replace passwords with a key stored on your device, unlocked with your face, fingerprint, or PIN</a:t>
            </a:r>
          </a:p>
          <a:p>
            <a:pPr lvl="1"/>
            <a:r>
              <a:rPr sz="1600"/>
              <a:t>Nothing to type, so nothing to phish</a:t>
            </a:r>
          </a:p>
          <a:p>
            <a:pPr/>
            <a:r>
              <a:rPr sz="1800"/>
              <a:t>Face ID, Touch ID, and Windows Hello keep your fingerprint or face data on the device, in protected hardware, not on a company's server</a:t>
            </a:r>
          </a:p>
          <a:p>
            <a:pPr/>
            <a:r>
              <a:rPr sz="1800"/>
              <a:t>Weaknesses:</a:t>
            </a:r>
          </a:p>
          <a:p>
            <a:pPr lvl="1"/>
            <a:r>
              <a:rPr sz="1600"/>
              <a:t>You can't change your face or fingerprint if they're ever copied</a:t>
            </a:r>
          </a:p>
          <a:p>
            <a:pPr lvl="1"/>
            <a:r>
              <a:rPr sz="1600"/>
              <a:t>Losing your phone can lock you out, and passkeys can tie you to one company's devices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After you log in, the OS decides what you are allowed to do</a:t>
            </a:r>
          </a:p>
          <a:p>
            <a:pPr/>
            <a:r>
              <a:rPr u="sng" sz="1800"/>
              <a:t>Least privilege</a:t>
            </a:r>
            <a:r>
              <a:rPr sz="1800"/>
              <a:t>: give each user and program only the access it needs, and nothing more</a:t>
            </a:r>
          </a:p>
          <a:p>
            <a:pPr/>
            <a:r>
              <a:rPr sz="1800"/>
              <a:t>Example policy for a personnel file:</a:t>
            </a:r>
          </a:p>
          <a:p>
            <a:pPr lvl="1"/>
            <a:r>
              <a:rPr sz="1600"/>
              <a:t>Teresa can read it if she knows the password</a:t>
            </a:r>
          </a:p>
          <a:p>
            <a:pPr lvl="1"/>
            <a:r>
              <a:rPr sz="1600"/>
              <a:t>Patty can change it, Jonathon can only read it, and Brandon has no access</a:t>
            </a:r>
          </a:p>
          <a:p>
            <a:pPr lvl="1"/>
            <a:r>
              <a:rPr sz="1600"/>
              <a:t>Everyone in the HR group can read it</a:t>
            </a:r>
          </a:p>
          <a:p>
            <a:pPr/>
            <a:r>
              <a:rPr sz="1800"/>
              <a:t>Ways to store these rules: an access control matrix (every user by every file), or a list on each file of who can do what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Linux Permissions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Every file has an owner and a group</a:t>
            </a:r>
          </a:p>
          <a:p>
            <a:pPr/>
            <a:r>
              <a:rPr sz="1800"/>
              <a:t>Three classes: owner, group, and others. Three permissions: read (r), write (w), and execute (x)</a:t>
            </a:r>
          </a:p>
          <a:p>
            <a:pPr lvl="1"/>
            <a:r>
              <a:rPr sz="1600"/>
              <a:t>ls -l shows -rw-r----- : the owner can read and write, the group can read, and others get nothing</a:t>
            </a:r>
          </a:p>
          <a:p>
            <a:pPr lvl="1"/>
            <a:r>
              <a:rPr sz="1600"/>
              <a:t>chmod changes permissions, chown changes the owner, and id shows your user and groups</a:t>
            </a:r>
          </a:p>
          <a:p>
            <a:pPr/>
            <a:r>
              <a:rPr sz="1800"/>
              <a:t>root can do anything. Use sudo to run one command as root, instead of logging in as root</a:t>
            </a:r>
          </a:p>
          <a:p>
            <a:pPr/>
            <a:r>
              <a:rPr sz="1800"/>
              <a:t>Back in Week 9, permissions were just file metadata. This is what the OS does with them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Access Control Lists and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An </a:t>
            </a:r>
            <a:r>
              <a:rPr u="sng" sz="1800"/>
              <a:t>access control list (ACL)</a:t>
            </a:r>
            <a:r>
              <a:rPr sz="1800"/>
              <a:t> gives finer control, such as letting one extra person read a file</a:t>
            </a:r>
          </a:p>
          <a:p>
            <a:pPr lvl="1"/>
            <a:r>
              <a:rPr sz="1600"/>
              <a:t>Linux: getfacl shows them, and setfacl changes them</a:t>
            </a:r>
          </a:p>
          <a:p>
            <a:pPr lvl="1"/>
            <a:r>
              <a:rPr sz="1600"/>
              <a:t>Windows NTFS permissions are ACLs: right-click a file, then Properties, then Security</a:t>
            </a:r>
          </a:p>
          <a:p>
            <a:pPr/>
            <a:r>
              <a:rPr u="sng" sz="1800"/>
              <a:t>User Account Control (UAC)</a:t>
            </a:r>
            <a:r>
              <a:rPr sz="1800"/>
              <a:t> on Windows: even an administrator works with normal rights until a prompt asks to allow a change</a:t>
            </a:r>
          </a:p>
          <a:p>
            <a:pPr/>
            <a:r>
              <a:rPr sz="1800"/>
              <a:t>Weakness: people click Yes on every prompt without reading it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SELinux and AppArmor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Normal permissions let the owner decide. </a:t>
            </a:r>
            <a:r>
              <a:rPr u="sng" sz="1800"/>
              <a:t>Mandatory access control</a:t>
            </a:r>
            <a:r>
              <a:rPr sz="1800"/>
              <a:t> adds system-wide rules that even root has to follow</a:t>
            </a:r>
          </a:p>
          <a:p>
            <a:pPr/>
            <a:r>
              <a:rPr u="sng" sz="1800"/>
              <a:t>SELinux</a:t>
            </a:r>
            <a:r>
              <a:rPr sz="1800"/>
              <a:t>: used by Red Hat, Fedora, and Android</a:t>
            </a:r>
          </a:p>
          <a:p>
            <a:pPr/>
            <a:r>
              <a:rPr u="sng" sz="1800"/>
              <a:t>AppArmor</a:t>
            </a:r>
            <a:r>
              <a:rPr sz="1800"/>
              <a:t>: used by Ubuntu, Debian, and SUSE. Each program gets a profile listing what it may touch</a:t>
            </a:r>
          </a:p>
          <a:p>
            <a:pPr/>
            <a:r>
              <a:rPr sz="1800"/>
              <a:t>If a web server is hacked, the attacker is still boxed in by its rules</a:t>
            </a:r>
          </a:p>
          <a:p>
            <a:pPr/>
            <a:r>
              <a:rPr sz="1800"/>
              <a:t>Weakness: the rules are complicated, so people often turn them off when something breaks, which removes the protection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Weaknesses in Access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Privilege creep</a:t>
            </a:r>
            <a:r>
              <a:rPr sz="2000"/>
              <a:t>: people gain access as their jobs change and never lose the old access</a:t>
            </a:r>
          </a:p>
          <a:p>
            <a:pPr/>
            <a:r>
              <a:rPr sz="2000"/>
              <a:t>Everyday use as an administrator, so any malware also gets admin rights</a:t>
            </a:r>
          </a:p>
          <a:p>
            <a:pPr/>
            <a:r>
              <a:rPr u="sng" sz="2000"/>
              <a:t>Privilege escalation</a:t>
            </a:r>
            <a:r>
              <a:rPr sz="2000"/>
              <a:t>: an attacker uses a bug to go from a normal user to root or administrator</a:t>
            </a:r>
          </a:p>
          <a:p>
            <a:pPr/>
            <a:r>
              <a:rPr sz="2000"/>
              <a:t>Convenience vs security: shared passwords and "just give everyone access" are common shortcuts</a:t>
            </a:r>
          </a:p>
          <a:p>
            <a:pPr/>
            <a:r>
              <a:rPr sz="2000"/>
              <a:t>The fix is the same every time: least privilege, and checking access regularly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Isolation and Sandboxing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Each process gets its own memory, so it can't read another's data (Week 11)</a:t>
            </a:r>
          </a:p>
          <a:p>
            <a:pPr/>
            <a:r>
              <a:rPr sz="1800"/>
              <a:t>Phone apps run in a </a:t>
            </a:r>
            <a:r>
              <a:rPr u="sng" sz="1800"/>
              <a:t>sandbox</a:t>
            </a:r>
            <a:r>
              <a:rPr sz="1800"/>
              <a:t> and must ask before using your camera, location, or contacts</a:t>
            </a:r>
          </a:p>
          <a:p>
            <a:pPr/>
            <a:r>
              <a:rPr sz="1800"/>
              <a:t>Browsers run each website in its own sandboxed process (Week 2)</a:t>
            </a:r>
          </a:p>
          <a:p>
            <a:pPr/>
            <a:r>
              <a:rPr sz="1800"/>
              <a:t>Containers isolate groups of processes (Week 14)</a:t>
            </a:r>
          </a:p>
          <a:p>
            <a:pPr/>
            <a:r>
              <a:rPr b="1" sz="1800"/>
              <a:t>Historical note:</a:t>
            </a:r>
            <a:r>
              <a:rPr sz="1800"/>
              <a:t> browsers used to run Java applets, ActiveX, and Flash plugins with weak isolation, and all three have been removed. Still worth knowing because they show why sandboxing became the default</a:t>
            </a:r>
          </a:p>
          <a:p>
            <a:pPr/>
            <a:r>
              <a:rPr sz="1800"/>
              <a:t>Weakness: attackers chain several bugs together to escape a sandbox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Secure Boot and the TPM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Secure Boot</a:t>
            </a:r>
            <a:r>
              <a:rPr sz="1800"/>
              <a:t>: the firmware only runs boot software with a trusted digital signature, so malware can't load before the OS</a:t>
            </a:r>
          </a:p>
          <a:p>
            <a:pPr/>
            <a:r>
              <a:rPr u="sng" sz="1800"/>
              <a:t>TPM</a:t>
            </a:r>
            <a:r>
              <a:rPr sz="1800"/>
              <a:t> (Trusted Platform Module): a small security chip that stores keys and records what started up</a:t>
            </a:r>
          </a:p>
          <a:p>
            <a:pPr lvl="1"/>
            <a:r>
              <a:rPr sz="1600"/>
              <a:t>Full-disk encryption (Week 9) can keep its key in the TPM, so a stolen drive cannot be read in another computer</a:t>
            </a:r>
          </a:p>
          <a:p>
            <a:pPr/>
            <a:r>
              <a:rPr sz="1800"/>
              <a:t>Windows 11 requires both (Week 1)</a:t>
            </a:r>
          </a:p>
          <a:p>
            <a:pPr/>
            <a:r>
              <a:rPr b="1" sz="1800"/>
              <a:t>Historical note:</a:t>
            </a:r>
            <a:r>
              <a:rPr sz="1800"/>
              <a:t> these grew out of the Trusted Computing Initiative of the 2000s. Still worth knowing because the same debate about who controls the computer continues today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Secure Boot: Who Chooses Your OS?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Secure Boot trusts whatever the manufacturer chose to trust, which on most PCs means software signed by Microsoft</a:t>
            </a:r>
          </a:p>
          <a:p>
            <a:pPr lvl="1"/>
            <a:r>
              <a:rPr sz="1600"/>
              <a:t>Linux distributions boot by using a small loader (shim) signed by Microsoft, or you turn Secure Boot off, or enroll your own keys</a:t>
            </a:r>
          </a:p>
          <a:p>
            <a:pPr/>
            <a:r>
              <a:rPr sz="1800"/>
              <a:t>On phones, tablets, game consoles, and some laptops, you often can't choose a different OS at all</a:t>
            </a:r>
          </a:p>
          <a:p>
            <a:pPr/>
            <a:r>
              <a:rPr sz="1800"/>
              <a:t>Critics such as the Free Software Foundation call this "Restricted Boot" when users cannot turn it off or install the OS they choose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Secure Boot, DRM, and 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The same chain of trust is used for DRM (digital rights management) and anti-cheat: software checks that your device is "trusted" before it will run</a:t>
            </a:r>
          </a:p>
          <a:p>
            <a:pPr lvl="1"/>
            <a:r>
              <a:rPr sz="1600"/>
              <a:t>Riot's Vanguard anti-cheat requires TPM 2.0 and Secure Boot on Windows 11, so you can't play with them off or on Linux</a:t>
            </a:r>
          </a:p>
          <a:p>
            <a:pPr/>
            <a:r>
              <a:rPr sz="1800"/>
              <a:t>Security for the user and control by the company use the very same tools</a:t>
            </a:r>
          </a:p>
          <a:p>
            <a:pPr/>
            <a:r>
              <a:rPr sz="1800"/>
              <a:t>The question to ask: if a company decides what your hardware will run, do you really own it?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Weaknesses in Secure Boot and the TPM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BlackLotus</a:t>
            </a:r>
            <a:r>
              <a:rPr sz="1800"/>
              <a:t> (2023): malware that bypassed Secure Boot on Windows by using an older, still-trusted boot program</a:t>
            </a:r>
          </a:p>
          <a:p>
            <a:pPr/>
            <a:r>
              <a:rPr u="sng" sz="1800"/>
              <a:t>PKfail</a:t>
            </a:r>
            <a:r>
              <a:rPr sz="1800"/>
              <a:t> (2024): around 900 PC and server models shipped with test keys labeled "DO NOT TRUST", and one of those keys had leaked</a:t>
            </a:r>
          </a:p>
          <a:p>
            <a:pPr/>
            <a:r>
              <a:rPr sz="1800"/>
              <a:t>Someone with the laptop in hand can sometimes read the encryption key on its way out of the TPM. A startup PIN blocks this</a:t>
            </a:r>
          </a:p>
          <a:p>
            <a:pPr/>
            <a:r>
              <a:rPr sz="1800"/>
              <a:t>Trust expires too: Microsoft's original 2011 Secure Boot certificates began expiring in June 2026, so devices needed updates to keep booting safely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Updates and Patching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Most attacks use known bugs that already have a fix. Updates close those holes</a:t>
            </a:r>
          </a:p>
          <a:p>
            <a:pPr/>
            <a:r>
              <a:rPr sz="1800"/>
              <a:t>A </a:t>
            </a:r>
            <a:r>
              <a:rPr u="sng" sz="1800"/>
              <a:t>zero-day</a:t>
            </a:r>
            <a:r>
              <a:rPr sz="1800"/>
              <a:t> is a bug attackers use before a fix exists</a:t>
            </a:r>
          </a:p>
          <a:p>
            <a:pPr/>
            <a:r>
              <a:rPr sz="1800"/>
              <a:t>CISA keeps a list of vulnerabilities being actively exploited, so admins know what to patch first</a:t>
            </a:r>
          </a:p>
          <a:p>
            <a:pPr/>
            <a:r>
              <a:rPr sz="1800"/>
              <a:t>Linux: sudo apt upgrade or sudo dnf upgrade. Windows: Windows Update. Phones: system updates</a:t>
            </a:r>
          </a:p>
          <a:p>
            <a:pPr/>
            <a:r>
              <a:rPr sz="1800"/>
              <a:t>End of life means no more fixes, ever (Week 1)</a:t>
            </a:r>
          </a:p>
          <a:p>
            <a:pPr/>
            <a:r>
              <a:rPr sz="1800"/>
              <a:t>Weakness: updates can break things, so people delay them, which leaves the holes open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Study: The CrowdStrike Outage (2024)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In July 2024, a faulty update to CrowdStrike, a security product that runs inside the Windows kernel, crashed about 8.5 million Windows computers</a:t>
            </a:r>
          </a:p>
          <a:p>
            <a:pPr lvl="1"/>
            <a:r>
              <a:rPr sz="1600"/>
              <a:t>Airlines, hospitals, and banks were knocked offline, and many machines had to be fixed by hand</a:t>
            </a:r>
          </a:p>
          <a:p>
            <a:pPr/>
            <a:r>
              <a:rPr sz="1800"/>
              <a:t>Lessons:</a:t>
            </a:r>
          </a:p>
          <a:p>
            <a:pPr lvl="1"/>
            <a:r>
              <a:rPr sz="1600"/>
              <a:t>Code running in the kernel can take down the whole system (Week 1)</a:t>
            </a:r>
          </a:p>
          <a:p>
            <a:pPr lvl="1"/>
            <a:r>
              <a:rPr sz="1600"/>
              <a:t>Roll updates out to a few machines first, not everyone at once</a:t>
            </a:r>
          </a:p>
          <a:p>
            <a:pPr/>
            <a:r>
              <a:rPr sz="1800"/>
              <a:t>Microsoft responded by building a way for security software to run outside the kernel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Attacks Happen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Trojan horse</a:t>
            </a:r>
            <a:r>
              <a:rPr sz="1800"/>
              <a:t>: looks like a normal program, but does something harmful</a:t>
            </a:r>
          </a:p>
          <a:p>
            <a:pPr/>
            <a:r>
              <a:rPr u="sng" sz="1800"/>
              <a:t>Backdoor</a:t>
            </a:r>
            <a:r>
              <a:rPr sz="1800"/>
              <a:t>: a hidden way around normal security</a:t>
            </a:r>
          </a:p>
          <a:p>
            <a:pPr/>
            <a:r>
              <a:rPr u="sng" sz="1800"/>
              <a:t>Buffer overflow</a:t>
            </a:r>
            <a:r>
              <a:rPr sz="1800"/>
              <a:t>: too much data overwrites nearby memory. ASLR, no-execute memory, and memory-safe languages fight this (Week 11)</a:t>
            </a:r>
          </a:p>
          <a:p>
            <a:pPr/>
            <a:r>
              <a:rPr u="sng" sz="1800"/>
              <a:t>Privilege escalation</a:t>
            </a:r>
            <a:r>
              <a:rPr sz="1800"/>
              <a:t>: turning a normal account into an administrator</a:t>
            </a:r>
          </a:p>
          <a:p>
            <a:pPr/>
            <a:r>
              <a:rPr u="sng" sz="1800"/>
              <a:t>Phishing and social engineering</a:t>
            </a:r>
            <a:r>
              <a:rPr sz="1800"/>
              <a:t>: tricking people instead of computers</a:t>
            </a:r>
          </a:p>
          <a:p>
            <a:pPr/>
            <a:r>
              <a:rPr u="sng" sz="1800"/>
              <a:t>Botnets</a:t>
            </a:r>
            <a:r>
              <a:rPr sz="1800"/>
              <a:t>: hacked devices, often cheap smart home gadgets, controlled together to flood websites (Week 1, IoT)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Ransomware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Ransomware encrypts your files and demands payment for the key</a:t>
            </a:r>
          </a:p>
          <a:p>
            <a:pPr lvl="1"/>
            <a:r>
              <a:rPr sz="1600"/>
              <a:t>Many groups also steal the data first and threaten to publish it</a:t>
            </a:r>
          </a:p>
          <a:p>
            <a:pPr/>
            <a:r>
              <a:rPr sz="1800"/>
              <a:t>It usually gets in through phishing, stolen passwords, or unpatched systems</a:t>
            </a:r>
          </a:p>
          <a:p>
            <a:pPr/>
            <a:r>
              <a:rPr sz="1800"/>
              <a:t>Defenses:</a:t>
            </a:r>
          </a:p>
          <a:p>
            <a:pPr lvl="1"/>
            <a:r>
              <a:rPr sz="1600"/>
              <a:t>Backups the ransomware cannot reach: offline, or unchangeable for a set time (Week 10, 3-2-1 rule)</a:t>
            </a:r>
          </a:p>
          <a:p>
            <a:pPr lvl="1"/>
            <a:r>
              <a:rPr sz="1600"/>
              <a:t>Test that you can actually restore</a:t>
            </a:r>
          </a:p>
          <a:p>
            <a:pPr lvl="1"/>
            <a:r>
              <a:rPr sz="1600"/>
              <a:t>Least privilege, MFA, and fast patching to keep it from spreading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Study: The xz Utils Backdoor (2024)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xz is a small compression tool included in almost every Linux system, maintained mostly by one volunteer</a:t>
            </a:r>
          </a:p>
          <a:p>
            <a:pPr/>
            <a:r>
              <a:rPr sz="1800"/>
              <a:t>An attacker spent a long time earning trust as a helper, then hid a backdoor in versions 5.6.0 and 5.6.1, aimed at SSH logins</a:t>
            </a:r>
          </a:p>
          <a:p>
            <a:pPr/>
            <a:r>
              <a:rPr sz="1800"/>
              <a:t>Andres Freund, a developer, noticed SSH logins were using extra CPU and taking about half a second longer, and traced it back</a:t>
            </a:r>
          </a:p>
          <a:p>
            <a:pPr/>
            <a:r>
              <a:rPr sz="1800"/>
              <a:t>It was caught in test versions, before it reached most stable releases</a:t>
            </a:r>
          </a:p>
          <a:p>
            <a:pPr/>
            <a:r>
              <a:rPr sz="1800"/>
              <a:t>Lessons: a </a:t>
            </a:r>
            <a:r>
              <a:rPr u="sng" sz="1800"/>
              <a:t>supply chain attack</a:t>
            </a:r>
            <a:r>
              <a:rPr sz="1800"/>
              <a:t> hides in software you trust, and critical open source projects often depend on a few unpaid people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Antivirus Then and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b="1" sz="1800"/>
              <a:t>Historical note:</a:t>
            </a:r>
            <a:r>
              <a:rPr sz="1800"/>
              <a:t> antivirus used to rely on signatures, matching files against a list of known malware. Still worth knowing because signatures are still one layer</a:t>
            </a:r>
          </a:p>
          <a:p>
            <a:pPr/>
            <a:r>
              <a:rPr sz="1800"/>
              <a:t>Today it also watches behavior, such as a program suddenly encrypting hundreds of files</a:t>
            </a:r>
          </a:p>
          <a:p>
            <a:pPr/>
            <a:r>
              <a:rPr sz="1800"/>
              <a:t>Built in: Microsoft Defender on Windows, and XProtect on macOS</a:t>
            </a:r>
          </a:p>
          <a:p>
            <a:pPr/>
            <a:r>
              <a:rPr sz="1800"/>
              <a:t>Linux: ClamAV, mostly used to scan files on mail and file servers</a:t>
            </a:r>
          </a:p>
          <a:p>
            <a:pPr/>
            <a:r>
              <a:rPr sz="1800"/>
              <a:t>Weaknesses: new malware can slip past, false alarms happen, and security software with deep access can cause outages itself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Firewalls and Intrusion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host firewall decides which network connections are allowed in and out</a:t>
            </a:r>
          </a:p>
          <a:p>
            <a:pPr lvl="1"/>
            <a:r>
              <a:rPr sz="1600"/>
              <a:t>Windows Defender Firewall, ufw on Ubuntu, and firewalld on Red Hat and Fedora</a:t>
            </a:r>
          </a:p>
          <a:p>
            <a:pPr/>
            <a:r>
              <a:rPr u="sng" sz="1800"/>
              <a:t>Intrusion detection systems (IDS)</a:t>
            </a:r>
            <a:r>
              <a:rPr sz="1800"/>
              <a:t> watch logs and network traffic for signs of an attack</a:t>
            </a:r>
          </a:p>
          <a:p>
            <a:pPr lvl="1"/>
            <a:r>
              <a:rPr sz="1600"/>
              <a:t>Logs record who logged in, which services started, and what failed. Linux: journalctl. Windows: Event Viewer</a:t>
            </a:r>
          </a:p>
          <a:p>
            <a:pPr/>
            <a:r>
              <a:rPr sz="1800"/>
              <a:t>Weaknesses: too many alerts get ignored (alert fatigue), and a misconfigured firewall gives a false sense of safety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Cryptography: Symmetric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Encryption scrambles data so only someone with the key can read it</a:t>
            </a:r>
          </a:p>
          <a:p>
            <a:pPr/>
            <a:r>
              <a:rPr u="sng" sz="2000"/>
              <a:t>Symmetric</a:t>
            </a:r>
            <a:r>
              <a:rPr sz="2000"/>
              <a:t>: the same key locks and unlocks</a:t>
            </a:r>
          </a:p>
          <a:p>
            <a:pPr lvl="1"/>
            <a:r>
              <a:rPr sz="1800"/>
              <a:t>Fast, so it is used for disks, files, and most network traffic</a:t>
            </a:r>
          </a:p>
          <a:p>
            <a:pPr lvl="1"/>
            <a:r>
              <a:rPr sz="1800"/>
              <a:t>AES is the standard today</a:t>
            </a:r>
          </a:p>
          <a:p>
            <a:pPr/>
            <a:r>
              <a:rPr sz="2000"/>
              <a:t>The hard part: both sides need the key, without anyone else getting it</a:t>
            </a:r>
          </a:p>
          <a:p>
            <a:pPr/>
            <a:r>
              <a:rPr b="1" sz="2000"/>
              <a:t>Historical note:</a:t>
            </a:r>
            <a:r>
              <a:rPr sz="2000"/>
              <a:t> DES, from the 1970s, used keys so short they can be cracked quickly today. Still worth knowing because old systems and textbooks still mention it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Cryptography: Public Key Encryption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Two keys: a </a:t>
            </a:r>
            <a:r>
              <a:rPr u="sng" sz="1800"/>
              <a:t>public key</a:t>
            </a:r>
            <a:r>
              <a:rPr sz="1800"/>
              <a:t> anyone can have, and a </a:t>
            </a:r>
            <a:r>
              <a:rPr u="sng" sz="1800"/>
              <a:t>private key</a:t>
            </a:r>
            <a:r>
              <a:rPr sz="1800"/>
              <a:t> you keep secret</a:t>
            </a:r>
          </a:p>
          <a:p>
            <a:pPr lvl="1"/>
            <a:r>
              <a:rPr sz="1600"/>
              <a:t>Lock with the public key, and only the private key can unlock it. This solves the key sharing problem</a:t>
            </a:r>
          </a:p>
          <a:p>
            <a:pPr/>
            <a:r>
              <a:rPr sz="1800"/>
              <a:t>Examples: RSA, which relies on how hard it is to factor very large numbers, and elliptic curve cryptography</a:t>
            </a:r>
          </a:p>
          <a:p>
            <a:pPr/>
            <a:r>
              <a:rPr sz="1800"/>
              <a:t>Weakness: future quantum computers could break RSA and elliptic curves</a:t>
            </a:r>
          </a:p>
          <a:p>
            <a:pPr lvl="1"/>
            <a:r>
              <a:rPr sz="1600"/>
              <a:t>NIST published its first post-quantum encryption standards in 2024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Hashing and Digital Signatures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</a:t>
            </a:r>
            <a:r>
              <a:rPr u="sng" sz="2000"/>
              <a:t>hash</a:t>
            </a:r>
            <a:r>
              <a:rPr sz="2000"/>
              <a:t> is a fingerprint of data: change one letter, and the hash changes completely. It cannot be reversed</a:t>
            </a:r>
          </a:p>
          <a:p>
            <a:pPr/>
            <a:r>
              <a:rPr sz="2000"/>
              <a:t>If Alice wants to sign a document:</a:t>
            </a:r>
          </a:p>
          <a:p>
            <a:pPr lvl="1"/>
            <a:r>
              <a:rPr sz="1800"/>
              <a:t>She hashes the document, and encrypts the hash with her private key</a:t>
            </a:r>
          </a:p>
          <a:p>
            <a:pPr lvl="1"/>
            <a:r>
              <a:rPr sz="1800"/>
              <a:t>Anyone can check it with Alice's public key</a:t>
            </a:r>
          </a:p>
          <a:p>
            <a:pPr/>
            <a:r>
              <a:rPr sz="2000"/>
              <a:t>That proves Alice signed it, and that nobody changed it afterward</a:t>
            </a:r>
          </a:p>
          <a:p>
            <a:pPr/>
            <a:r>
              <a:rPr sz="2000"/>
              <a:t>Passwords are stored as hashes, so a stolen password file does not reveal the passwords directly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Certificates and PKI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</a:t>
            </a:r>
            <a:r>
              <a:rPr u="sng" sz="1800"/>
              <a:t>certificate</a:t>
            </a:r>
            <a:r>
              <a:rPr sz="1800"/>
              <a:t> ties a public key to a name, signed by a </a:t>
            </a:r>
            <a:r>
              <a:rPr u="sng" sz="1800"/>
              <a:t>certificate authority</a:t>
            </a:r>
            <a:r>
              <a:rPr sz="1800"/>
              <a:t> (CA) that everyone trusts</a:t>
            </a:r>
          </a:p>
          <a:p>
            <a:pPr/>
            <a:r>
              <a:rPr sz="1800"/>
              <a:t>The HTTPS padlock means your connection is encrypted to that site. It does not mean the site is honest</a:t>
            </a:r>
          </a:p>
          <a:p>
            <a:pPr lvl="1"/>
            <a:r>
              <a:rPr sz="1600"/>
              <a:t>Let's Encrypt gives free certificates, so even phishing sites have padlocks</a:t>
            </a:r>
          </a:p>
          <a:p>
            <a:pPr/>
            <a:r>
              <a:rPr sz="1800"/>
              <a:t>Signed software: app stores, Windows drivers, and Linux packages from apt and dnf are all checked with signatures</a:t>
            </a:r>
          </a:p>
          <a:p>
            <a:pPr/>
            <a:r>
              <a:rPr sz="1800"/>
              <a:t>Weakness: if a signing key is stolen, malware can be signed and look legitimate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Secure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TLS</a:t>
            </a:r>
            <a:r>
              <a:rPr sz="1800"/>
              <a:t> protects web traffic (HTTPS), email, and most apps</a:t>
            </a:r>
          </a:p>
          <a:p>
            <a:pPr/>
            <a:r>
              <a:rPr u="sng" sz="1800"/>
              <a:t>VPNs</a:t>
            </a:r>
            <a:r>
              <a:rPr sz="1800"/>
              <a:t> create an encrypted tunnel across the internet. IPsec is the older standard, and WireGuard is built into Linux</a:t>
            </a:r>
          </a:p>
          <a:p>
            <a:pPr lvl="1"/>
            <a:r>
              <a:rPr sz="1600"/>
              <a:t>Weakness: a VPN moves your trust to the VPN company, which can see your traffic</a:t>
            </a:r>
          </a:p>
          <a:p>
            <a:pPr/>
            <a:r>
              <a:rPr u="sng" sz="1800"/>
              <a:t>Wi-Fi</a:t>
            </a:r>
            <a:r>
              <a:rPr sz="1800"/>
              <a:t>: WPA3 is current</a:t>
            </a:r>
          </a:p>
          <a:p>
            <a:pPr lvl="1"/>
            <a:r>
              <a:rPr b="1" sz="1600"/>
              <a:t>Historical note:</a:t>
            </a:r>
            <a:r>
              <a:rPr sz="1600"/>
              <a:t> WEP and the original WPA can be broken quickly. Still worth knowing because old routers and devices still use them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Built Into the Operating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Windows Copilot+ PCs and Apple devices run AI features on the NPU (Week 3)</a:t>
            </a:r>
          </a:p>
          <a:p>
            <a:pPr/>
            <a:r>
              <a:rPr sz="1800"/>
              <a:t>Windows Recall takes regular snapshots of your screen so you can search everything you've seen</a:t>
            </a:r>
          </a:p>
          <a:p>
            <a:pPr lvl="1"/>
            <a:r>
              <a:rPr sz="1600"/>
              <a:t>After privacy concerns, Microsoft redesigned it: it is opt-in, encrypted, isolated in a protected enclave, and needs Windows Hello to search</a:t>
            </a:r>
          </a:p>
          <a:p>
            <a:pPr/>
            <a:r>
              <a:rPr sz="1800"/>
              <a:t>Apple sends some AI requests to its Private Cloud Compute, designed so even Apple can't read them</a:t>
            </a:r>
          </a:p>
          <a:p>
            <a:pPr/>
            <a:r>
              <a:rPr sz="1800"/>
              <a:t>Weakness: AI features collect and keep more of your data, which becomes one more thing to protect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and Attackers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The FBI warns that criminals use generative AI to make scams more convincing and faster to produce</a:t>
            </a:r>
          </a:p>
          <a:p>
            <a:pPr lvl="1"/>
            <a:r>
              <a:rPr sz="1600"/>
              <a:t>Phishing emails without the spelling mistakes that used to give them away</a:t>
            </a:r>
          </a:p>
          <a:p>
            <a:pPr lvl="1"/>
            <a:r>
              <a:rPr sz="1600"/>
              <a:t>Cloned voices of family members asking for money</a:t>
            </a:r>
          </a:p>
          <a:p>
            <a:pPr/>
            <a:r>
              <a:rPr sz="1800"/>
              <a:t>In 2024, a finance worker in Hong Kong paid out about $25 million after a video call where the "chief financial officer" and coworkers were deepfakes</a:t>
            </a:r>
          </a:p>
          <a:p>
            <a:pPr/>
            <a:r>
              <a:rPr sz="1800"/>
              <a:t>Defense: verify through a second channel, such as calling back a number you already know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New Weaknesses from 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Prompt injection</a:t>
            </a:r>
            <a:r>
              <a:rPr sz="1800"/>
              <a:t>: hidden instructions in a web page, email, or file trick an AI assistant into doing something you didn't ask for</a:t>
            </a:r>
          </a:p>
          <a:p>
            <a:pPr lvl="1"/>
            <a:r>
              <a:rPr sz="1600"/>
              <a:t>The more an AI agent can do on your computer, like reading files or sending email, the more damage it can do</a:t>
            </a:r>
          </a:p>
          <a:p>
            <a:pPr lvl="1"/>
            <a:r>
              <a:rPr sz="1600"/>
              <a:t>Least privilege applies to AI too</a:t>
            </a:r>
          </a:p>
          <a:p>
            <a:pPr/>
            <a:r>
              <a:rPr sz="1800"/>
              <a:t>AI-written code can include security bugs, or even suggest software packages that do not exist, which attackers can then create</a:t>
            </a:r>
          </a:p>
          <a:p>
            <a:pPr/>
            <a:r>
              <a:rPr sz="1800"/>
              <a:t>AI answers can be confidently wrong (hallucinations), so a person must check anything security-related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for Defense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Security tools use machine learning to spot unusual behavior, such as a login from a new country at 3 a.m.</a:t>
            </a:r>
          </a:p>
          <a:p>
            <a:pPr/>
            <a:r>
              <a:rPr sz="2000"/>
              <a:t>AI can help sort thousands of alerts and summarize logs</a:t>
            </a:r>
          </a:p>
          <a:p>
            <a:pPr/>
            <a:r>
              <a:rPr sz="2000"/>
              <a:t>But it can also miss attacks or flag normal activity, so people still make the final call</a:t>
            </a:r>
          </a:p>
          <a:p>
            <a:pPr/>
            <a:r>
              <a:rPr sz="2000"/>
              <a:t>Attackers and defenders both use AI, so the basics still matter most: updates, MFA, least privilege, and backups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People and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Most breaches involve a person: a clicked link, a reused password, or an approved login prompt</a:t>
            </a:r>
          </a:p>
          <a:p>
            <a:pPr/>
            <a:r>
              <a:rPr sz="2000"/>
              <a:t>Social engineering targets trust, urgency, and helpfulness</a:t>
            </a:r>
          </a:p>
          <a:p>
            <a:pPr/>
            <a:r>
              <a:rPr sz="2000"/>
              <a:t>Good habits: slow down, verify requests through another channel, and report mistakes quickly</a:t>
            </a:r>
          </a:p>
          <a:p>
            <a:pPr/>
            <a:r>
              <a:rPr sz="2000"/>
              <a:t>Security works best when it's easy to do the right thing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See It Yourself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Linux:</a:t>
            </a:r>
          </a:p>
          <a:p>
            <a:pPr lvl="1"/>
            <a:r>
              <a:rPr sz="1600"/>
              <a:t>id, ls -l, and sudo -l (what you are allowed to run as root)</a:t>
            </a:r>
          </a:p>
          <a:p>
            <a:pPr lvl="1"/>
            <a:r>
              <a:rPr sz="1600"/>
              <a:t>sestatus (SELinux) or sudo aa-status (AppArmor)</a:t>
            </a:r>
          </a:p>
          <a:p>
            <a:pPr lvl="1"/>
            <a:r>
              <a:rPr sz="1600"/>
              <a:t>mokutil --sb-state shows whether Secure Boot is on</a:t>
            </a:r>
          </a:p>
          <a:p>
            <a:pPr/>
            <a:r>
              <a:rPr sz="1800"/>
              <a:t>Windows: the Windows Security app, tpm.msc for the TPM, and System Information for "Secure Boot State"</a:t>
            </a:r>
          </a:p>
          <a:p>
            <a:pPr/>
            <a:r>
              <a:rPr sz="1800"/>
              <a:t>macOS: System Settings, Privacy and Security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1367</Words>
  <Application>Microsoft Office PowerPoint</Application>
  <PresentationFormat>Custom</PresentationFormat>
  <Paragraphs>218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TS102801109</vt:lpstr>
      <vt:lpstr>Introduction to Operating Systems</vt:lpstr>
      <vt:lpstr>The Security Problem</vt:lpstr>
      <vt:lpstr>What is Security?</vt:lpstr>
      <vt:lpstr>Security Components</vt:lpstr>
      <vt:lpstr>Authentication</vt:lpstr>
      <vt:lpstr>Problems</vt:lpstr>
      <vt:lpstr>Two-Factor Authentication</vt:lpstr>
      <vt:lpstr>Protection</vt:lpstr>
      <vt:lpstr>Encryption</vt:lpstr>
      <vt:lpstr>Types of Attacks</vt:lpstr>
      <vt:lpstr>System Penetration</vt:lpstr>
      <vt:lpstr>Example Protection Policies</vt:lpstr>
      <vt:lpstr>Web Browsers</vt:lpstr>
      <vt:lpstr>Java Applets</vt:lpstr>
      <vt:lpstr>What is a Signed component?</vt:lpstr>
      <vt:lpstr>Virus Protection</vt:lpstr>
      <vt:lpstr>Intrusion-Detection Systems (IDSs)</vt:lpstr>
      <vt:lpstr>Antivirus Software</vt:lpstr>
      <vt:lpstr>Trusted Computing Initiative</vt:lpstr>
      <vt:lpstr>Virtual Private Networks (VPNs)  and IP Security (IPSec)</vt:lpstr>
      <vt:lpstr>Wireless Security</vt:lpstr>
      <vt:lpstr>Steganography</vt:lpstr>
      <vt:lpstr>Symmetric Cryptography</vt:lpstr>
      <vt:lpstr>Public Key/Private Key </vt:lpstr>
      <vt:lpstr>Digital Signature</vt:lpstr>
      <vt:lpstr>Public Key Infrastructure (PKI)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2013-04-08T15:50:36Z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